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5" name="Kelly Garner"/>
  <p:cmAuthor clrIdx="1" id="1" initials="" lastIdx="2" name="Darin Maie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4817864-A783-4532-B343-475616B14FD4}">
  <a:tblStyle styleId="{44817864-A783-4532-B343-475616B14FD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commentAuthors" Target="commentAuthors.xml"/><Relationship Id="rId6" Type="http://schemas.openxmlformats.org/officeDocument/2006/relationships/slideMaster" Target="slideMasters/slideMaster1.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08-03T21:04:07.468">
    <p:pos x="6000" y="0"/>
    <p:text>maybe put the abbreviations here: Policy: CX.  since many of them are just referred to in that way.</p:text>
  </p:cm>
  <p:cm authorId="0" idx="2" dt="2022-08-03T17:26:15.291">
    <p:pos x="6000" y="0"/>
    <p:text>What about BQ or WS?</p:text>
  </p:cm>
  <p:cm authorId="0" idx="3" dt="2022-08-03T17:28:54.860">
    <p:pos x="6000" y="0"/>
    <p:text>maybe add I.E. to this page- I have had judges and students confused on what an I.E. is or breaking</p:text>
  </p:cm>
  <p:cm authorId="1" idx="1" dt="2022-08-03T19:52:08.521">
    <p:pos x="6000" y="0"/>
    <p:text>The first and third ideas are good and I'll put them in -- for BQ/WS I was focusing on events that they'll see at all Mississippi tournaments -- that's why Expos and Storytelling aren't there.</p:text>
  </p:cm>
  <p:cm authorId="0" idx="4" dt="2022-08-03T21:04:07.468">
    <p:pos x="6000" y="0"/>
    <p:text>got ya...makes sense to me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5" dt="2022-08-04T03:36:09.728">
    <p:pos x="6000" y="0"/>
    <p:text>Road map</p:text>
  </p:cm>
  <p:cm authorId="1" idx="2" dt="2022-08-04T03:36:09.728">
    <p:pos x="6000" y="0"/>
    <p:text>Yeah, I had thought about that one, but wasn't sure at first how it fit in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AGD, RFD, Ballot, Panel of Judges, Direct Questioning, Blast, Debate Team and Speech Team being used interchangeably</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424e862a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424e862a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424e862a4e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424e862a4e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4012313dc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4012313dc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4012313dc6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4012313dc6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4012313dc6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4012313dc6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424e862a4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424e862a4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4012313dc6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4012313dc6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4012313dc6_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4012313dc6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4012313dc6_1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4012313dc6_1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4012313dc6_1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4012313dc6_1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How to Speak “Speech”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Darin M. Maier, St. Andrew’s Episcopal School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Locations at the Tournament</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1600"/>
              <a:t>Tab Room – </a:t>
            </a:r>
            <a:r>
              <a:rPr lang="en" sz="1600"/>
              <a:t>Short for Tabulation Room, this is where pairing and sectioning is done, along with the assignment of judges and tabulation of results.</a:t>
            </a:r>
            <a:endParaRPr sz="1600"/>
          </a:p>
          <a:p>
            <a:pPr indent="0" lvl="0" marL="0" rtl="0" algn="l">
              <a:spcBef>
                <a:spcPts val="1200"/>
              </a:spcBef>
              <a:spcAft>
                <a:spcPts val="0"/>
              </a:spcAft>
              <a:buNone/>
            </a:pPr>
            <a:r>
              <a:rPr b="1" lang="en" sz="1600"/>
              <a:t>Student Lounge – </a:t>
            </a:r>
            <a:r>
              <a:rPr lang="en" sz="1600"/>
              <a:t>Where the students congregate between rounds, and where concessions are typically sold.</a:t>
            </a:r>
            <a:endParaRPr sz="1600"/>
          </a:p>
          <a:p>
            <a:pPr indent="0" lvl="0" marL="0" rtl="0" algn="l">
              <a:spcBef>
                <a:spcPts val="1200"/>
              </a:spcBef>
              <a:spcAft>
                <a:spcPts val="0"/>
              </a:spcAft>
              <a:buNone/>
            </a:pPr>
            <a:r>
              <a:rPr b="1" lang="en" sz="1600"/>
              <a:t>Judge Lounge – </a:t>
            </a:r>
            <a:r>
              <a:rPr lang="en" sz="1600"/>
              <a:t>Where judges congregate between rounds.  If a judge replacement needs to be done, someone from the Tab Room will often come to the judge lounge to find the replacement.</a:t>
            </a:r>
            <a:endParaRPr sz="1600"/>
          </a:p>
          <a:p>
            <a:pPr indent="0" lvl="0" marL="0" rtl="0" algn="l">
              <a:spcBef>
                <a:spcPts val="1200"/>
              </a:spcBef>
              <a:spcAft>
                <a:spcPts val="0"/>
              </a:spcAft>
              <a:buNone/>
            </a:pPr>
            <a:r>
              <a:rPr b="1" lang="en" sz="1600"/>
              <a:t>Extemp Prep – </a:t>
            </a:r>
            <a:r>
              <a:rPr lang="en" sz="1600"/>
              <a:t>Sometimes called the Prep Room, this is where students go to have their 30 minute preparation time before competing in Extemporaneous Speaking.</a:t>
            </a:r>
            <a:endParaRPr sz="1600"/>
          </a:p>
          <a:p>
            <a:pPr indent="0" lvl="0" marL="0" rtl="0" algn="l">
              <a:spcBef>
                <a:spcPts val="1200"/>
              </a:spcBef>
              <a:spcAft>
                <a:spcPts val="1200"/>
              </a:spcAft>
              <a:buNone/>
            </a:pPr>
            <a:r>
              <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Some Other Terms	</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1400"/>
              <a:t>Ranks and Points –</a:t>
            </a:r>
            <a:r>
              <a:rPr b="1" lang="en" sz="1600"/>
              <a:t> </a:t>
            </a:r>
            <a:r>
              <a:rPr lang="en" sz="1200"/>
              <a:t>The placing a student is given in their particular section of a speech event (rank) and their score (points, done in Mississippi on a scale from 35-50).  Each student must be given a unique rank (1st, 2nd, 3rd) but you can have tied points.</a:t>
            </a:r>
            <a:endParaRPr sz="1200"/>
          </a:p>
          <a:p>
            <a:pPr indent="0" lvl="0" marL="0" rtl="0" algn="l">
              <a:spcBef>
                <a:spcPts val="1200"/>
              </a:spcBef>
              <a:spcAft>
                <a:spcPts val="0"/>
              </a:spcAft>
              <a:buNone/>
            </a:pPr>
            <a:r>
              <a:rPr b="1" lang="en" sz="1400"/>
              <a:t>“Up, Down 1, Down 2, etc.” – </a:t>
            </a:r>
            <a:r>
              <a:rPr lang="en" sz="1200"/>
              <a:t>Used in debate, it describes the competitor’s record, or what they think it is.  Up means to be undefeated, Down 1 means to have one loss, and so on.</a:t>
            </a:r>
            <a:endParaRPr sz="1200"/>
          </a:p>
          <a:p>
            <a:pPr indent="0" lvl="0" marL="0" rtl="0" algn="l">
              <a:spcBef>
                <a:spcPts val="1200"/>
              </a:spcBef>
              <a:spcAft>
                <a:spcPts val="0"/>
              </a:spcAft>
              <a:buNone/>
            </a:pPr>
            <a:r>
              <a:rPr b="1" lang="en" sz="1400"/>
              <a:t>Broken Bracket, “Pulled Up” –</a:t>
            </a:r>
            <a:r>
              <a:rPr b="1" lang="en" sz="1600"/>
              <a:t> </a:t>
            </a:r>
            <a:r>
              <a:rPr lang="en" sz="1200"/>
              <a:t>In a tournament that power-matches, a broken bracket is one where the two teams have different records, usually off by one win (e.g. a 2-0 team debates against a 1-1 team).  The team from the lower bracket is “pulled up” to debate the higher ranked team.</a:t>
            </a:r>
            <a:endParaRPr sz="1200"/>
          </a:p>
          <a:p>
            <a:pPr indent="0" lvl="0" marL="0" rtl="0" algn="l">
              <a:spcBef>
                <a:spcPts val="1200"/>
              </a:spcBef>
              <a:spcAft>
                <a:spcPts val="0"/>
              </a:spcAft>
              <a:buNone/>
            </a:pPr>
            <a:r>
              <a:rPr b="1" lang="en" sz="1400"/>
              <a:t>Bye – </a:t>
            </a:r>
            <a:r>
              <a:rPr lang="en" sz="1200"/>
              <a:t>In debate, this occurs when there are an odd number of teams in the field.  One team is given a “bye”, where they do not debate but are awarded a win, and typically given the average of their points from other rounds for the speaker points.</a:t>
            </a:r>
            <a:endParaRPr sz="1200"/>
          </a:p>
          <a:p>
            <a:pPr indent="0" lvl="0" marL="0" rtl="0" algn="l">
              <a:spcBef>
                <a:spcPts val="1200"/>
              </a:spcBef>
              <a:spcAft>
                <a:spcPts val="1200"/>
              </a:spcAft>
              <a:buNone/>
            </a:pPr>
            <a:r>
              <a:rPr b="1" lang="en" sz="1200"/>
              <a:t>Close Out – </a:t>
            </a:r>
            <a:r>
              <a:rPr lang="en" sz="1200"/>
              <a:t>The situation when in an elimination round two teams from the same school are slated to debate.  What happens in that situation depends often depends on the state and tournament, but often times those two teams will not debate.</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Disclaimer</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Like any language, there are “regional” dialects.  While some words are used across all regions, some terms are idiomatic to specific localities or event groupings.</a:t>
            </a:r>
            <a:endParaRPr/>
          </a:p>
          <a:p>
            <a:pPr indent="0" lvl="0" marL="0" rtl="0" algn="l">
              <a:spcBef>
                <a:spcPts val="1200"/>
              </a:spcBef>
              <a:spcAft>
                <a:spcPts val="1200"/>
              </a:spcAft>
              <a:buNone/>
            </a:pPr>
            <a:r>
              <a:rPr lang="en"/>
              <a:t>e</a:t>
            </a:r>
            <a:r>
              <a:rPr lang="en"/>
              <a:t>.g. – “And off my opponent’s first two arguments against the first contention of my case, these points are not unique” would never be said by someone who competes exclusively in Interpretation events, nor would someone who only debates ever say “I need to put some more slicks in my book so I can get the new cutting of my piece organized.”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What Events Are There?</a:t>
            </a:r>
            <a:endParaRPr/>
          </a:p>
        </p:txBody>
      </p:sp>
      <p:sp>
        <p:nvSpPr>
          <p:cNvPr id="67" name="Google Shape;67;p15"/>
          <p:cNvSpPr txBox="1"/>
          <p:nvPr>
            <p:ph idx="1" type="body"/>
          </p:nvPr>
        </p:nvSpPr>
        <p:spPr>
          <a:xfrm>
            <a:off x="311700" y="1152475"/>
            <a:ext cx="8520600" cy="3747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sz="1300"/>
          </a:p>
          <a:p>
            <a:pPr indent="0" lvl="0" marL="0" rtl="0" algn="l">
              <a:spcBef>
                <a:spcPts val="1200"/>
              </a:spcBef>
              <a:spcAft>
                <a:spcPts val="1200"/>
              </a:spcAft>
              <a:buNone/>
            </a:pPr>
            <a:r>
              <a:rPr lang="en" sz="1300"/>
              <a:t>Don’t expect to know all these events right away.  Many coaches specialize in an event or set of events, especially early on in their careers.</a:t>
            </a:r>
            <a:endParaRPr sz="1300"/>
          </a:p>
        </p:txBody>
      </p:sp>
      <p:graphicFrame>
        <p:nvGraphicFramePr>
          <p:cNvPr id="68" name="Google Shape;68;p15"/>
          <p:cNvGraphicFramePr/>
          <p:nvPr/>
        </p:nvGraphicFramePr>
        <p:xfrm>
          <a:off x="623400" y="1283475"/>
          <a:ext cx="3000000" cy="3000000"/>
        </p:xfrm>
        <a:graphic>
          <a:graphicData uri="http://schemas.openxmlformats.org/drawingml/2006/table">
            <a:tbl>
              <a:tblPr>
                <a:noFill/>
                <a:tableStyleId>{44817864-A783-4532-B343-475616B14FD4}</a:tableStyleId>
              </a:tblPr>
              <a:tblGrid>
                <a:gridCol w="1974300"/>
                <a:gridCol w="1974300"/>
                <a:gridCol w="1974300"/>
                <a:gridCol w="1974300"/>
              </a:tblGrid>
              <a:tr h="396200">
                <a:tc>
                  <a:txBody>
                    <a:bodyPr/>
                    <a:lstStyle/>
                    <a:p>
                      <a:pPr indent="0" lvl="0" marL="0" rtl="0" algn="l">
                        <a:spcBef>
                          <a:spcPts val="0"/>
                        </a:spcBef>
                        <a:spcAft>
                          <a:spcPts val="0"/>
                        </a:spcAft>
                        <a:buNone/>
                      </a:pPr>
                      <a:r>
                        <a:t/>
                      </a:r>
                      <a:endParaRPr/>
                    </a:p>
                  </a:txBody>
                  <a:tcPr marT="91425" marB="91425" marR="91425" marL="91425"/>
                </a:tc>
                <a:tc gridSpan="3">
                  <a:txBody>
                    <a:bodyPr/>
                    <a:lstStyle/>
                    <a:p>
                      <a:pPr indent="0" lvl="0" marL="0" rtl="0" algn="l">
                        <a:spcBef>
                          <a:spcPts val="0"/>
                        </a:spcBef>
                        <a:spcAft>
                          <a:spcPts val="0"/>
                        </a:spcAft>
                        <a:buNone/>
                      </a:pPr>
                      <a:r>
                        <a:rPr lang="en"/>
                        <a:t>Speech Events (a.k.a. “Individual Events”)</a:t>
                      </a:r>
                      <a:endParaRPr/>
                    </a:p>
                  </a:txBody>
                  <a:tcPr marT="91425" marB="91425" marR="91425" marL="91425"/>
                </a:tc>
                <a:tc hMerge="1"/>
                <a:tc hMerge="1"/>
              </a:tr>
              <a:tr h="396200">
                <a:tc>
                  <a:txBody>
                    <a:bodyPr/>
                    <a:lstStyle/>
                    <a:p>
                      <a:pPr indent="0" lvl="0" marL="0" rtl="0" algn="l">
                        <a:spcBef>
                          <a:spcPts val="0"/>
                        </a:spcBef>
                        <a:spcAft>
                          <a:spcPts val="0"/>
                        </a:spcAft>
                        <a:buNone/>
                      </a:pPr>
                      <a:r>
                        <a:rPr lang="en"/>
                        <a:t>Debate Events</a:t>
                      </a:r>
                      <a:endParaRPr/>
                    </a:p>
                  </a:txBody>
                  <a:tcPr marT="91425" marB="91425" marR="91425" marL="91425"/>
                </a:tc>
                <a:tc>
                  <a:txBody>
                    <a:bodyPr/>
                    <a:lstStyle/>
                    <a:p>
                      <a:pPr indent="0" lvl="0" marL="0" rtl="0" algn="l">
                        <a:spcBef>
                          <a:spcPts val="0"/>
                        </a:spcBef>
                        <a:spcAft>
                          <a:spcPts val="0"/>
                        </a:spcAft>
                        <a:buNone/>
                      </a:pPr>
                      <a:r>
                        <a:rPr lang="en"/>
                        <a:t>Interpretation</a:t>
                      </a:r>
                      <a:endParaRPr/>
                    </a:p>
                  </a:txBody>
                  <a:tcPr marT="91425" marB="91425" marR="91425" marL="91425"/>
                </a:tc>
                <a:tc>
                  <a:txBody>
                    <a:bodyPr/>
                    <a:lstStyle/>
                    <a:p>
                      <a:pPr indent="0" lvl="0" marL="0" rtl="0" algn="l">
                        <a:spcBef>
                          <a:spcPts val="0"/>
                        </a:spcBef>
                        <a:spcAft>
                          <a:spcPts val="0"/>
                        </a:spcAft>
                        <a:buNone/>
                      </a:pPr>
                      <a:r>
                        <a:rPr lang="en"/>
                        <a:t>Public Address</a:t>
                      </a:r>
                      <a:endParaRPr/>
                    </a:p>
                  </a:txBody>
                  <a:tcPr marT="91425" marB="91425" marR="91425" marL="91425"/>
                </a:tc>
                <a:tc>
                  <a:txBody>
                    <a:bodyPr/>
                    <a:lstStyle/>
                    <a:p>
                      <a:pPr indent="0" lvl="0" marL="0" rtl="0" algn="l">
                        <a:spcBef>
                          <a:spcPts val="0"/>
                        </a:spcBef>
                        <a:spcAft>
                          <a:spcPts val="0"/>
                        </a:spcAft>
                        <a:buNone/>
                      </a:pPr>
                      <a:r>
                        <a:rPr lang="en"/>
                        <a:t>Limited Prep</a:t>
                      </a:r>
                      <a:endParaRPr/>
                    </a:p>
                  </a:txBody>
                  <a:tcPr marT="91425" marB="91425" marR="91425" marL="91425"/>
                </a:tc>
              </a:tr>
              <a:tr h="1889750">
                <a:tc>
                  <a:txBody>
                    <a:bodyPr/>
                    <a:lstStyle/>
                    <a:p>
                      <a:pPr indent="0" lvl="0" marL="0" rtl="0" algn="l">
                        <a:spcBef>
                          <a:spcPts val="0"/>
                        </a:spcBef>
                        <a:spcAft>
                          <a:spcPts val="0"/>
                        </a:spcAft>
                        <a:buNone/>
                      </a:pPr>
                      <a:r>
                        <a:rPr lang="en" sz="1100"/>
                        <a:t>Lincoln-Douglas</a:t>
                      </a:r>
                      <a:endParaRPr sz="1100"/>
                    </a:p>
                    <a:p>
                      <a:pPr indent="0" lvl="0" marL="0" rtl="0" algn="l">
                        <a:spcBef>
                          <a:spcPts val="0"/>
                        </a:spcBef>
                        <a:spcAft>
                          <a:spcPts val="0"/>
                        </a:spcAft>
                        <a:buNone/>
                      </a:pPr>
                      <a:r>
                        <a:rPr lang="en" sz="1100"/>
                        <a:t>Policy (a.k.a. CX)</a:t>
                      </a:r>
                      <a:endParaRPr sz="1100"/>
                    </a:p>
                    <a:p>
                      <a:pPr indent="0" lvl="0" marL="0" rtl="0" algn="l">
                        <a:spcBef>
                          <a:spcPts val="0"/>
                        </a:spcBef>
                        <a:spcAft>
                          <a:spcPts val="0"/>
                        </a:spcAft>
                        <a:buNone/>
                      </a:pPr>
                      <a:r>
                        <a:rPr lang="en" sz="1100"/>
                        <a:t>Public Forum</a:t>
                      </a:r>
                      <a:endParaRPr sz="1100"/>
                    </a:p>
                    <a:p>
                      <a:pPr indent="0" lvl="0" marL="0" rtl="0" algn="l">
                        <a:spcBef>
                          <a:spcPts val="0"/>
                        </a:spcBef>
                        <a:spcAft>
                          <a:spcPts val="0"/>
                        </a:spcAft>
                        <a:buNone/>
                      </a:pPr>
                      <a:r>
                        <a:rPr lang="en" sz="1100"/>
                        <a:t>Student Congress</a:t>
                      </a:r>
                      <a:endParaRPr sz="1100"/>
                    </a:p>
                  </a:txBody>
                  <a:tcPr marT="91425" marB="91425" marR="91425" marL="91425"/>
                </a:tc>
                <a:tc>
                  <a:txBody>
                    <a:bodyPr/>
                    <a:lstStyle/>
                    <a:p>
                      <a:pPr indent="0" lvl="0" marL="0" rtl="0" algn="l">
                        <a:spcBef>
                          <a:spcPts val="0"/>
                        </a:spcBef>
                        <a:spcAft>
                          <a:spcPts val="0"/>
                        </a:spcAft>
                        <a:buNone/>
                      </a:pPr>
                      <a:r>
                        <a:rPr b="1" lang="en" sz="1100"/>
                        <a:t>Memorized Events</a:t>
                      </a:r>
                      <a:endParaRPr b="1" sz="1100"/>
                    </a:p>
                    <a:p>
                      <a:pPr indent="0" lvl="0" marL="0" rtl="0" algn="l">
                        <a:spcBef>
                          <a:spcPts val="0"/>
                        </a:spcBef>
                        <a:spcAft>
                          <a:spcPts val="0"/>
                        </a:spcAft>
                        <a:buNone/>
                      </a:pPr>
                      <a:r>
                        <a:rPr lang="en" sz="1100"/>
                        <a:t>Declamation</a:t>
                      </a:r>
                      <a:endParaRPr sz="1100"/>
                    </a:p>
                    <a:p>
                      <a:pPr indent="0" lvl="0" marL="0" rtl="0" algn="l">
                        <a:spcBef>
                          <a:spcPts val="0"/>
                        </a:spcBef>
                        <a:spcAft>
                          <a:spcPts val="0"/>
                        </a:spcAft>
                        <a:buNone/>
                      </a:pPr>
                      <a:r>
                        <a:rPr lang="en" sz="1100"/>
                        <a:t>Dramatic Interp.</a:t>
                      </a:r>
                      <a:endParaRPr sz="1100"/>
                    </a:p>
                    <a:p>
                      <a:pPr indent="0" lvl="0" marL="0" rtl="0" algn="l">
                        <a:spcBef>
                          <a:spcPts val="0"/>
                        </a:spcBef>
                        <a:spcAft>
                          <a:spcPts val="0"/>
                        </a:spcAft>
                        <a:buNone/>
                      </a:pPr>
                      <a:r>
                        <a:rPr lang="en" sz="1100"/>
                        <a:t>Duet Acting</a:t>
                      </a:r>
                      <a:endParaRPr sz="1100"/>
                    </a:p>
                    <a:p>
                      <a:pPr indent="0" lvl="0" marL="0" rtl="0" algn="l">
                        <a:spcBef>
                          <a:spcPts val="0"/>
                        </a:spcBef>
                        <a:spcAft>
                          <a:spcPts val="0"/>
                        </a:spcAft>
                        <a:buNone/>
                      </a:pPr>
                      <a:r>
                        <a:rPr lang="en" sz="1100"/>
                        <a:t>Du</a:t>
                      </a:r>
                      <a:r>
                        <a:rPr lang="en" sz="1100">
                          <a:solidFill>
                            <a:schemeClr val="dk1"/>
                          </a:solidFill>
                        </a:rPr>
                        <a:t>o Interp.</a:t>
                      </a:r>
                      <a:endParaRPr sz="1100">
                        <a:solidFill>
                          <a:schemeClr val="dk1"/>
                        </a:solidFill>
                      </a:endParaRPr>
                    </a:p>
                    <a:p>
                      <a:pPr indent="0" lvl="0" marL="0" rtl="0" algn="l">
                        <a:spcBef>
                          <a:spcPts val="0"/>
                        </a:spcBef>
                        <a:spcAft>
                          <a:spcPts val="0"/>
                        </a:spcAft>
                        <a:buNone/>
                      </a:pPr>
                      <a:r>
                        <a:rPr lang="en" sz="1100">
                          <a:solidFill>
                            <a:schemeClr val="dk1"/>
                          </a:solidFill>
                        </a:rPr>
                        <a:t>Humorous Interp.</a:t>
                      </a:r>
                      <a:endParaRPr sz="1100">
                        <a:solidFill>
                          <a:schemeClr val="dk1"/>
                        </a:solidFill>
                      </a:endParaRPr>
                    </a:p>
                    <a:p>
                      <a:pPr indent="0" lvl="0" marL="0" rtl="0" algn="l">
                        <a:spcBef>
                          <a:spcPts val="0"/>
                        </a:spcBef>
                        <a:spcAft>
                          <a:spcPts val="0"/>
                        </a:spcAft>
                        <a:buNone/>
                      </a:pPr>
                      <a:r>
                        <a:t/>
                      </a:r>
                      <a:endParaRPr i="1" sz="1100">
                        <a:solidFill>
                          <a:schemeClr val="dk1"/>
                        </a:solidFill>
                      </a:endParaRPr>
                    </a:p>
                    <a:p>
                      <a:pPr indent="0" lvl="0" marL="0" rtl="0" algn="l">
                        <a:spcBef>
                          <a:spcPts val="0"/>
                        </a:spcBef>
                        <a:spcAft>
                          <a:spcPts val="0"/>
                        </a:spcAft>
                        <a:buNone/>
                      </a:pPr>
                      <a:r>
                        <a:rPr b="1" i="1" lang="en" sz="1100">
                          <a:solidFill>
                            <a:schemeClr val="dk1"/>
                          </a:solidFill>
                        </a:rPr>
                        <a:t>“Book” Events</a:t>
                      </a:r>
                      <a:endParaRPr b="1" i="1" sz="1100">
                        <a:solidFill>
                          <a:schemeClr val="dk1"/>
                        </a:solidFill>
                      </a:endParaRPr>
                    </a:p>
                    <a:p>
                      <a:pPr indent="0" lvl="0" marL="0" rtl="0" algn="l">
                        <a:spcBef>
                          <a:spcPts val="0"/>
                        </a:spcBef>
                        <a:spcAft>
                          <a:spcPts val="0"/>
                        </a:spcAft>
                        <a:buNone/>
                      </a:pPr>
                      <a:r>
                        <a:rPr i="1" lang="en" sz="1100">
                          <a:solidFill>
                            <a:schemeClr val="dk1"/>
                          </a:solidFill>
                        </a:rPr>
                        <a:t>Poetry</a:t>
                      </a:r>
                      <a:endParaRPr i="1" sz="1100">
                        <a:solidFill>
                          <a:schemeClr val="dk1"/>
                        </a:solidFill>
                      </a:endParaRPr>
                    </a:p>
                    <a:p>
                      <a:pPr indent="0" lvl="0" marL="0" rtl="0" algn="l">
                        <a:spcBef>
                          <a:spcPts val="0"/>
                        </a:spcBef>
                        <a:spcAft>
                          <a:spcPts val="0"/>
                        </a:spcAft>
                        <a:buNone/>
                      </a:pPr>
                      <a:r>
                        <a:rPr i="1" lang="en" sz="1100">
                          <a:solidFill>
                            <a:schemeClr val="dk1"/>
                          </a:solidFill>
                        </a:rPr>
                        <a:t>Program Oral Interp. (POI)</a:t>
                      </a:r>
                      <a:endParaRPr i="1" sz="1100">
                        <a:solidFill>
                          <a:schemeClr val="dk1"/>
                        </a:solidFill>
                      </a:endParaRPr>
                    </a:p>
                    <a:p>
                      <a:pPr indent="0" lvl="0" marL="0" rtl="0" algn="l">
                        <a:spcBef>
                          <a:spcPts val="0"/>
                        </a:spcBef>
                        <a:spcAft>
                          <a:spcPts val="0"/>
                        </a:spcAft>
                        <a:buNone/>
                      </a:pPr>
                      <a:r>
                        <a:rPr i="1" lang="en" sz="1100">
                          <a:solidFill>
                            <a:schemeClr val="dk1"/>
                          </a:solidFill>
                        </a:rPr>
                        <a:t>Prose</a:t>
                      </a:r>
                      <a:endParaRPr i="1" sz="1100">
                        <a:solidFill>
                          <a:schemeClr val="dk1"/>
                        </a:solidFill>
                      </a:endParaRPr>
                    </a:p>
                  </a:txBody>
                  <a:tcPr marT="91425" marB="91425" marR="91425" marL="91425"/>
                </a:tc>
                <a:tc>
                  <a:txBody>
                    <a:bodyPr/>
                    <a:lstStyle/>
                    <a:p>
                      <a:pPr indent="0" lvl="0" marL="0" rtl="0" algn="l">
                        <a:spcBef>
                          <a:spcPts val="0"/>
                        </a:spcBef>
                        <a:spcAft>
                          <a:spcPts val="0"/>
                        </a:spcAft>
                        <a:buNone/>
                      </a:pPr>
                      <a:r>
                        <a:rPr lang="en" sz="1100"/>
                        <a:t>Informative Speaking</a:t>
                      </a:r>
                      <a:endParaRPr sz="1100"/>
                    </a:p>
                    <a:p>
                      <a:pPr indent="0" lvl="0" marL="0" rtl="0" algn="l">
                        <a:spcBef>
                          <a:spcPts val="0"/>
                        </a:spcBef>
                        <a:spcAft>
                          <a:spcPts val="0"/>
                        </a:spcAft>
                        <a:buNone/>
                      </a:pPr>
                      <a:br>
                        <a:rPr lang="en" sz="1100"/>
                      </a:br>
                      <a:r>
                        <a:rPr lang="en" sz="1100"/>
                        <a:t>Original Oratory</a:t>
                      </a:r>
                      <a:endParaRPr sz="1100"/>
                    </a:p>
                  </a:txBody>
                  <a:tcPr marT="91425" marB="91425" marR="91425" marL="91425"/>
                </a:tc>
                <a:tc>
                  <a:txBody>
                    <a:bodyPr/>
                    <a:lstStyle/>
                    <a:p>
                      <a:pPr indent="0" lvl="0" marL="0" rtl="0" algn="l">
                        <a:spcBef>
                          <a:spcPts val="0"/>
                        </a:spcBef>
                        <a:spcAft>
                          <a:spcPts val="0"/>
                        </a:spcAft>
                        <a:buNone/>
                      </a:pPr>
                      <a:r>
                        <a:rPr lang="en" sz="1100"/>
                        <a:t>Extemporaneous Speaking</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Impromptu Speaking</a:t>
                      </a:r>
                      <a:endParaRPr sz="1100"/>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The Big Show(s)</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30200" lvl="0" marL="457200" rtl="0" algn="l">
              <a:lnSpc>
                <a:spcPct val="150000"/>
              </a:lnSpc>
              <a:spcBef>
                <a:spcPts val="0"/>
              </a:spcBef>
              <a:spcAft>
                <a:spcPts val="0"/>
              </a:spcAft>
              <a:buSzPts val="1600"/>
              <a:buChar char="●"/>
            </a:pPr>
            <a:r>
              <a:rPr lang="en" sz="1600"/>
              <a:t>MHSAA – This is the state championship for our activity.</a:t>
            </a:r>
            <a:endParaRPr sz="1600"/>
          </a:p>
          <a:p>
            <a:pPr indent="-330200" lvl="0" marL="457200" rtl="0" algn="l">
              <a:lnSpc>
                <a:spcPct val="150000"/>
              </a:lnSpc>
              <a:spcBef>
                <a:spcPts val="0"/>
              </a:spcBef>
              <a:spcAft>
                <a:spcPts val="0"/>
              </a:spcAft>
              <a:buSzPts val="1600"/>
              <a:buChar char="●"/>
            </a:pPr>
            <a:r>
              <a:rPr lang="en" sz="1600"/>
              <a:t>KTOC (Kentucky Tournament of Champions)</a:t>
            </a:r>
            <a:endParaRPr sz="1600"/>
          </a:p>
          <a:p>
            <a:pPr indent="-330200" lvl="0" marL="457200" rtl="0" algn="l">
              <a:lnSpc>
                <a:spcPct val="150000"/>
              </a:lnSpc>
              <a:spcBef>
                <a:spcPts val="0"/>
              </a:spcBef>
              <a:spcAft>
                <a:spcPts val="0"/>
              </a:spcAft>
              <a:buSzPts val="1600"/>
              <a:buChar char="●"/>
            </a:pPr>
            <a:r>
              <a:rPr lang="en" sz="1600"/>
              <a:t>NCFL (National Catholic Forensic League)</a:t>
            </a:r>
            <a:endParaRPr sz="1600"/>
          </a:p>
          <a:p>
            <a:pPr indent="-330200" lvl="0" marL="457200" rtl="0" algn="l">
              <a:lnSpc>
                <a:spcPct val="150000"/>
              </a:lnSpc>
              <a:spcBef>
                <a:spcPts val="0"/>
              </a:spcBef>
              <a:spcAft>
                <a:spcPts val="0"/>
              </a:spcAft>
              <a:buSzPts val="1600"/>
              <a:buChar char="●"/>
            </a:pPr>
            <a:r>
              <a:rPr lang="en" sz="1600"/>
              <a:t>NIETOC (National Individual Events Tournament of Champions)</a:t>
            </a:r>
            <a:endParaRPr sz="1600"/>
          </a:p>
          <a:p>
            <a:pPr indent="-330200" lvl="0" marL="457200" rtl="0" algn="l">
              <a:lnSpc>
                <a:spcPct val="150000"/>
              </a:lnSpc>
              <a:spcBef>
                <a:spcPts val="0"/>
              </a:spcBef>
              <a:spcAft>
                <a:spcPts val="0"/>
              </a:spcAft>
              <a:buSzPts val="1600"/>
              <a:buChar char="●"/>
            </a:pPr>
            <a:r>
              <a:rPr lang="en" sz="1600"/>
              <a:t>NSDA (National Speech and Debate Association)</a:t>
            </a:r>
            <a:endParaRPr sz="1600"/>
          </a:p>
          <a:p>
            <a:pPr indent="0" lvl="0" marL="457200" rtl="0" algn="l">
              <a:lnSpc>
                <a:spcPct val="115000"/>
              </a:lnSpc>
              <a:spcBef>
                <a:spcPts val="1200"/>
              </a:spcBef>
              <a:spcAft>
                <a:spcPts val="0"/>
              </a:spcAft>
              <a:buNone/>
            </a:pPr>
            <a:r>
              <a:rPr lang="en" sz="1600"/>
              <a:t>For MHSAA, KTOC, and NIETOC, qualification is earned through securing “legs” at “bid tournaments”.</a:t>
            </a:r>
            <a:endParaRPr sz="1600"/>
          </a:p>
          <a:p>
            <a:pPr indent="0" lvl="0" marL="457200" rtl="0" algn="l">
              <a:lnSpc>
                <a:spcPct val="115000"/>
              </a:lnSpc>
              <a:spcBef>
                <a:spcPts val="1200"/>
              </a:spcBef>
              <a:spcAft>
                <a:spcPts val="1200"/>
              </a:spcAft>
              <a:buNone/>
            </a:pPr>
            <a:r>
              <a:rPr lang="en" sz="1600"/>
              <a:t>NCFL and NSDA have their own qualification processes, which others will discuss this weekend.</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Congress Specific Terms</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1400"/>
              <a:t>Presiding Officer (a.k.a. “P.O.”) – </a:t>
            </a:r>
            <a:r>
              <a:rPr lang="en" sz="1400"/>
              <a:t>Elected by the chamber, this student oversees the smooth functioning of the session, including supervising precedence and recency and recognizing people during questioning.</a:t>
            </a:r>
            <a:endParaRPr sz="1400"/>
          </a:p>
          <a:p>
            <a:pPr indent="0" lvl="0" marL="0" rtl="0" algn="l">
              <a:spcBef>
                <a:spcPts val="1200"/>
              </a:spcBef>
              <a:spcAft>
                <a:spcPts val="0"/>
              </a:spcAft>
              <a:buNone/>
            </a:pPr>
            <a:r>
              <a:rPr b="1" lang="en" sz="1400"/>
              <a:t>Parliamentarian (a.k.a. “Parli”) – </a:t>
            </a:r>
            <a:r>
              <a:rPr lang="en" sz="1400"/>
              <a:t>This person is assigned the task of beginning the session and overseeing the election of the Presiding Officer.  They are also responsible for making sure the P.O. follows parliamentary procedure.</a:t>
            </a:r>
            <a:endParaRPr sz="1400"/>
          </a:p>
          <a:p>
            <a:pPr indent="0" lvl="0" marL="0" rtl="0" algn="l">
              <a:spcBef>
                <a:spcPts val="1200"/>
              </a:spcBef>
              <a:spcAft>
                <a:spcPts val="0"/>
              </a:spcAft>
              <a:buNone/>
            </a:pPr>
            <a:r>
              <a:rPr b="1" lang="en" sz="1400"/>
              <a:t>Precedence – </a:t>
            </a:r>
            <a:r>
              <a:rPr lang="en" sz="1400"/>
              <a:t>The principle that no one should speak “X+1” times until everyone has had a chance to speak “X” times in a session.</a:t>
            </a:r>
            <a:endParaRPr sz="1400"/>
          </a:p>
          <a:p>
            <a:pPr indent="0" lvl="0" marL="0" rtl="0" algn="l">
              <a:spcBef>
                <a:spcPts val="1200"/>
              </a:spcBef>
              <a:spcAft>
                <a:spcPts val="0"/>
              </a:spcAft>
              <a:buNone/>
            </a:pPr>
            <a:r>
              <a:rPr b="1" lang="en" sz="1400"/>
              <a:t>Recency – </a:t>
            </a:r>
            <a:r>
              <a:rPr lang="en" sz="1400"/>
              <a:t>The principle that when multiple speakers who have spoken the same number of times are looking to get another speech, the person who has had the most time since their last speech gets priority.</a:t>
            </a:r>
            <a:endParaRPr sz="1400"/>
          </a:p>
          <a:p>
            <a:pPr indent="0" lvl="0" marL="0" rtl="0" algn="l">
              <a:spcBef>
                <a:spcPts val="1200"/>
              </a:spcBef>
              <a:spcAft>
                <a:spcPts val="0"/>
              </a:spcAft>
              <a:buNone/>
            </a:pPr>
            <a:r>
              <a:rPr b="1" lang="en" sz="1400"/>
              <a:t>Docket – </a:t>
            </a:r>
            <a:r>
              <a:rPr lang="en" sz="1400"/>
              <a:t>The specific legislation to be debated in a particular session of Student Congress.</a:t>
            </a:r>
            <a:endParaRPr sz="1400"/>
          </a:p>
          <a:p>
            <a:pPr indent="0" lvl="0" marL="0" rtl="0" algn="l">
              <a:spcBef>
                <a:spcPts val="1200"/>
              </a:spcBef>
              <a:spcAft>
                <a:spcPts val="1200"/>
              </a:spcAft>
              <a:buNone/>
            </a:pPr>
            <a:r>
              <a:rPr b="1" lang="en" sz="1400"/>
              <a:t>Direct Questioning – </a:t>
            </a:r>
            <a:r>
              <a:rPr lang="en" sz="1400"/>
              <a:t>After a speech has been given, the practice of students being given a block of time (typically 30 seconds)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“Interp” Specific Terms (with visual aids)</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en"/>
              <a:t>Piece –</a:t>
            </a:r>
            <a:r>
              <a:rPr lang="en"/>
              <a:t> </a:t>
            </a:r>
            <a:r>
              <a:rPr lang="en" sz="1200"/>
              <a:t>the actual script as performed by the competitor.  Depending on the event, pieces can be cut from works of literature, pulled from transcripts of speeches (Declamation), or purchased from companies that publish scripts submitted to them (The Interp Store and Mushroom Cloud Press are two such companies).  Sometimes you’ll hear the term </a:t>
            </a:r>
            <a:r>
              <a:rPr b="1" lang="en" sz="1200"/>
              <a:t>“cutting”</a:t>
            </a:r>
            <a:r>
              <a:rPr lang="en" sz="1200"/>
              <a:t>, which refers to the pieces of a larger work cut out and pulled together to create the piece.</a:t>
            </a:r>
            <a:endParaRPr sz="1200"/>
          </a:p>
          <a:p>
            <a:pPr indent="0" lvl="0" marL="0" rtl="0" algn="l">
              <a:spcBef>
                <a:spcPts val="1200"/>
              </a:spcBef>
              <a:spcAft>
                <a:spcPts val="0"/>
              </a:spcAft>
              <a:buNone/>
            </a:pPr>
            <a:r>
              <a:rPr b="1" lang="en"/>
              <a:t>Book – </a:t>
            </a:r>
            <a:r>
              <a:rPr lang="en" sz="1200"/>
              <a:t>the black binder in which a student competing in Poetry, POI, or Prose keeps their text to read from.  </a:t>
            </a:r>
            <a:endParaRPr sz="1200"/>
          </a:p>
          <a:p>
            <a:pPr indent="0" lvl="0" marL="0" rtl="0" algn="l">
              <a:spcBef>
                <a:spcPts val="1200"/>
              </a:spcBef>
              <a:spcAft>
                <a:spcPts val="0"/>
              </a:spcAft>
              <a:buNone/>
            </a:pPr>
            <a:r>
              <a:rPr b="1" lang="en"/>
              <a:t>Slicks –</a:t>
            </a:r>
            <a:r>
              <a:rPr b="1" lang="en" sz="1400"/>
              <a:t> </a:t>
            </a:r>
            <a:r>
              <a:rPr lang="en" sz="1200"/>
              <a:t>half size sheet protectors that go into the book to make page turning easier.  Most students will have their script taped or glued to heavy black paper that goes into the slick</a:t>
            </a:r>
            <a:endParaRPr sz="1200"/>
          </a:p>
          <a:p>
            <a:pPr indent="0" lvl="0" marL="0" rtl="0" algn="l">
              <a:spcBef>
                <a:spcPts val="1200"/>
              </a:spcBef>
              <a:spcAft>
                <a:spcPts val="1200"/>
              </a:spcAft>
              <a:buNone/>
            </a:pPr>
            <a:r>
              <a:rPr b="1" lang="en"/>
              <a:t>Decency Clause – </a:t>
            </a:r>
            <a:r>
              <a:rPr lang="en" sz="1200"/>
              <a:t>Required in Mississippi for any student competing in any Interpretation event.  Signed by the student, parent, and coach and signifies that they are aware of the content a student is presenting and that it is consistent with the “values” of the school.</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Debate Specific Terms</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05000"/>
              </a:lnSpc>
              <a:spcBef>
                <a:spcPts val="0"/>
              </a:spcBef>
              <a:spcAft>
                <a:spcPts val="0"/>
              </a:spcAft>
              <a:buNone/>
            </a:pPr>
            <a:r>
              <a:rPr b="1" lang="en" sz="1400"/>
              <a:t>Case – </a:t>
            </a:r>
            <a:r>
              <a:rPr lang="en" sz="1400"/>
              <a:t>prepared in advance, a speech that outlines the arguments a team or debater will make in a debate.  Usually done for the 1AC </a:t>
            </a:r>
            <a:endParaRPr sz="1400"/>
          </a:p>
          <a:p>
            <a:pPr indent="0" lvl="0" marL="0" rtl="0" algn="l">
              <a:lnSpc>
                <a:spcPct val="105000"/>
              </a:lnSpc>
              <a:spcBef>
                <a:spcPts val="1200"/>
              </a:spcBef>
              <a:spcAft>
                <a:spcPts val="0"/>
              </a:spcAft>
              <a:buNone/>
            </a:pPr>
            <a:r>
              <a:rPr b="1" lang="en" sz="1400"/>
              <a:t>Contention – </a:t>
            </a:r>
            <a:r>
              <a:rPr lang="en" sz="1400"/>
              <a:t>A coordinated argument within a case.  Thinking about a case like a 5 paragraph essay, a contention would be like an individual body paragraph.</a:t>
            </a:r>
            <a:endParaRPr sz="1400"/>
          </a:p>
          <a:p>
            <a:pPr indent="0" lvl="0" marL="0" rtl="0" algn="l">
              <a:lnSpc>
                <a:spcPct val="105000"/>
              </a:lnSpc>
              <a:spcBef>
                <a:spcPts val="1200"/>
              </a:spcBef>
              <a:spcAft>
                <a:spcPts val="0"/>
              </a:spcAft>
              <a:buNone/>
            </a:pPr>
            <a:r>
              <a:rPr b="1" lang="en" sz="1400"/>
              <a:t>Constructive –</a:t>
            </a:r>
            <a:r>
              <a:rPr lang="en" sz="1400"/>
              <a:t> speeches that are geared primarily towards introducing arguments in the debate</a:t>
            </a:r>
            <a:endParaRPr sz="1400"/>
          </a:p>
          <a:p>
            <a:pPr indent="0" lvl="0" marL="0" rtl="0" algn="l">
              <a:lnSpc>
                <a:spcPct val="105000"/>
              </a:lnSpc>
              <a:spcBef>
                <a:spcPts val="1200"/>
              </a:spcBef>
              <a:spcAft>
                <a:spcPts val="0"/>
              </a:spcAft>
              <a:buNone/>
            </a:pPr>
            <a:r>
              <a:rPr b="1" lang="en" sz="1400"/>
              <a:t>Rebuttal – </a:t>
            </a:r>
            <a:r>
              <a:rPr lang="en" sz="1400"/>
              <a:t>speeches geared towards resolving arguments previously made in the debate.  Typically, new arguments are not allowed in these speeches (though a debater may make answer arguments made in the immediately prior speech(es)</a:t>
            </a:r>
            <a:endParaRPr sz="1400"/>
          </a:p>
          <a:p>
            <a:pPr indent="0" lvl="0" marL="0" rtl="0" algn="l">
              <a:lnSpc>
                <a:spcPct val="105000"/>
              </a:lnSpc>
              <a:spcBef>
                <a:spcPts val="1200"/>
              </a:spcBef>
              <a:spcAft>
                <a:spcPts val="0"/>
              </a:spcAft>
              <a:buNone/>
            </a:pPr>
            <a:r>
              <a:rPr b="1" lang="en" sz="1400"/>
              <a:t>Cross-Examination – </a:t>
            </a:r>
            <a:r>
              <a:rPr lang="en" sz="1400"/>
              <a:t>period where the debater who just spoke is questioned by a member of the other team.  In Public Forum Debate, this period is known as “crossfire” because the questioning is </a:t>
            </a:r>
            <a:r>
              <a:rPr lang="en" sz="1400"/>
              <a:t>bidirectional</a:t>
            </a:r>
            <a:r>
              <a:rPr lang="en" sz="1400"/>
              <a:t>.</a:t>
            </a:r>
            <a:endParaRPr sz="1400"/>
          </a:p>
          <a:p>
            <a:pPr indent="0" lvl="0" marL="0" rtl="0" algn="l">
              <a:lnSpc>
                <a:spcPct val="105000"/>
              </a:lnSpc>
              <a:spcBef>
                <a:spcPts val="1200"/>
              </a:spcBef>
              <a:spcAft>
                <a:spcPts val="1200"/>
              </a:spcAft>
              <a:buNone/>
            </a:pPr>
            <a:r>
              <a:rPr b="1" lang="en" sz="1400"/>
              <a:t>Roadmap – </a:t>
            </a:r>
            <a:r>
              <a:rPr lang="en" sz="1400"/>
              <a:t>sometimes called “off-time roadmap”, it’s when a debater tells you the order of the speech prior to the start of the actual speech itself, to help everyone be organized.</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Decoding Debate Speeches</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1600"/>
              <a:t>Lincoln-Douglas and Policy Debate</a:t>
            </a:r>
            <a:r>
              <a:rPr lang="en"/>
              <a:t> </a:t>
            </a:r>
            <a:r>
              <a:rPr b="1" lang="en"/>
              <a:t>–</a:t>
            </a:r>
            <a:r>
              <a:rPr lang="en"/>
              <a:t> </a:t>
            </a:r>
            <a:r>
              <a:rPr lang="en" sz="1400"/>
              <a:t>speeches are generally acronymmed using one number and then two letters, with two options in each case, each of which becomes intuitive as soon as you are exposed to it, though the order of all the speeches may take some time.</a:t>
            </a:r>
            <a:endParaRPr sz="1400"/>
          </a:p>
          <a:p>
            <a:pPr indent="-317500" lvl="0" marL="457200" rtl="0" algn="l">
              <a:lnSpc>
                <a:spcPct val="100000"/>
              </a:lnSpc>
              <a:spcBef>
                <a:spcPts val="1200"/>
              </a:spcBef>
              <a:spcAft>
                <a:spcPts val="0"/>
              </a:spcAft>
              <a:buSzPts val="1400"/>
              <a:buChar char="●"/>
            </a:pPr>
            <a:r>
              <a:rPr lang="en" sz="1400"/>
              <a:t>1 (First) or 2 (Second)</a:t>
            </a:r>
            <a:endParaRPr sz="1400"/>
          </a:p>
          <a:p>
            <a:pPr indent="-317500" lvl="0" marL="457200" rtl="0" algn="l">
              <a:lnSpc>
                <a:spcPct val="100000"/>
              </a:lnSpc>
              <a:spcBef>
                <a:spcPts val="0"/>
              </a:spcBef>
              <a:spcAft>
                <a:spcPts val="0"/>
              </a:spcAft>
              <a:buSzPts val="1400"/>
              <a:buChar char="●"/>
            </a:pPr>
            <a:r>
              <a:rPr lang="en" sz="1400"/>
              <a:t>A (Affirmative) or N (Negative)</a:t>
            </a:r>
            <a:endParaRPr sz="1400"/>
          </a:p>
          <a:p>
            <a:pPr indent="-317500" lvl="0" marL="457200" rtl="0" algn="l">
              <a:lnSpc>
                <a:spcPct val="100000"/>
              </a:lnSpc>
              <a:spcBef>
                <a:spcPts val="0"/>
              </a:spcBef>
              <a:spcAft>
                <a:spcPts val="0"/>
              </a:spcAft>
              <a:buSzPts val="1400"/>
              <a:buChar char="●"/>
            </a:pPr>
            <a:r>
              <a:rPr lang="en" sz="1400"/>
              <a:t>C (Constructive) or R (Rebuttal) – Thus, “1AR” stands for First Affirmative Rebuttal.</a:t>
            </a:r>
            <a:endParaRPr sz="1400"/>
          </a:p>
          <a:p>
            <a:pPr indent="0" lvl="0" marL="0" rtl="0" algn="l">
              <a:lnSpc>
                <a:spcPct val="100000"/>
              </a:lnSpc>
              <a:spcBef>
                <a:spcPts val="1200"/>
              </a:spcBef>
              <a:spcAft>
                <a:spcPts val="0"/>
              </a:spcAft>
              <a:buNone/>
            </a:pPr>
            <a:r>
              <a:rPr b="1" lang="en" sz="1600"/>
              <a:t>Public Forum – </a:t>
            </a:r>
            <a:r>
              <a:rPr lang="en" sz="1400"/>
              <a:t>speeches take place in one of four sets, according to when they take place.</a:t>
            </a:r>
            <a:endParaRPr sz="1400"/>
          </a:p>
          <a:p>
            <a:pPr indent="-317500" lvl="0" marL="457200" rtl="0" algn="l">
              <a:lnSpc>
                <a:spcPct val="100000"/>
              </a:lnSpc>
              <a:spcBef>
                <a:spcPts val="1200"/>
              </a:spcBef>
              <a:spcAft>
                <a:spcPts val="0"/>
              </a:spcAft>
              <a:buSzPts val="1400"/>
              <a:buChar char="●"/>
            </a:pPr>
            <a:r>
              <a:rPr lang="en" sz="1400"/>
              <a:t>Constructives – the first speech by each side in the debate</a:t>
            </a:r>
            <a:endParaRPr sz="1400"/>
          </a:p>
          <a:p>
            <a:pPr indent="-317500" lvl="0" marL="457200" rtl="0" algn="l">
              <a:lnSpc>
                <a:spcPct val="100000"/>
              </a:lnSpc>
              <a:spcBef>
                <a:spcPts val="0"/>
              </a:spcBef>
              <a:spcAft>
                <a:spcPts val="0"/>
              </a:spcAft>
              <a:buSzPts val="1400"/>
              <a:buChar char="●"/>
            </a:pPr>
            <a:r>
              <a:rPr lang="en" sz="1400"/>
              <a:t>Rebuttals – the second speech by each side in the debate</a:t>
            </a:r>
            <a:endParaRPr sz="1400"/>
          </a:p>
          <a:p>
            <a:pPr indent="-317500" lvl="0" marL="457200" rtl="0" algn="l">
              <a:lnSpc>
                <a:spcPct val="100000"/>
              </a:lnSpc>
              <a:spcBef>
                <a:spcPts val="0"/>
              </a:spcBef>
              <a:spcAft>
                <a:spcPts val="0"/>
              </a:spcAft>
              <a:buSzPts val="1400"/>
              <a:buChar char="●"/>
            </a:pPr>
            <a:r>
              <a:rPr lang="en" sz="1400"/>
              <a:t>Summary – the third speech by each side in the debate</a:t>
            </a:r>
            <a:endParaRPr sz="1400"/>
          </a:p>
          <a:p>
            <a:pPr indent="-317500" lvl="0" marL="457200" rtl="0" algn="l">
              <a:lnSpc>
                <a:spcPct val="100000"/>
              </a:lnSpc>
              <a:spcBef>
                <a:spcPts val="0"/>
              </a:spcBef>
              <a:spcAft>
                <a:spcPts val="0"/>
              </a:spcAft>
              <a:buSzPts val="1400"/>
              <a:buChar char="●"/>
            </a:pPr>
            <a:r>
              <a:rPr lang="en" sz="1400"/>
              <a:t>Final Focus – the final speech by each side in the debate</a:t>
            </a:r>
            <a:endParaRPr sz="1400"/>
          </a:p>
          <a:p>
            <a:pPr indent="0" lvl="0" marL="0" rtl="0" algn="l">
              <a:lnSpc>
                <a:spcPct val="100000"/>
              </a:lnSpc>
              <a:spcBef>
                <a:spcPts val="1200"/>
              </a:spcBef>
              <a:spcAft>
                <a:spcPts val="1200"/>
              </a:spcAft>
              <a:buNone/>
            </a:pPr>
            <a:r>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Within The Tournament Itself</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sz="1600"/>
              <a:t>Pairings </a:t>
            </a:r>
            <a:r>
              <a:rPr lang="en" sz="1600"/>
              <a:t>– These tell who will be competing against who in specific rounds.  Also known as sectioning in speech.</a:t>
            </a:r>
            <a:endParaRPr sz="1600"/>
          </a:p>
          <a:p>
            <a:pPr indent="0" lvl="0" marL="0" rtl="0" algn="l">
              <a:spcBef>
                <a:spcPts val="1200"/>
              </a:spcBef>
              <a:spcAft>
                <a:spcPts val="0"/>
              </a:spcAft>
              <a:buNone/>
            </a:pPr>
            <a:r>
              <a:rPr b="1" lang="en" sz="1600"/>
              <a:t>Presets </a:t>
            </a:r>
            <a:r>
              <a:rPr lang="en" sz="1600"/>
              <a:t>– In debate, these are typically the first two rounds, where matchups are decided at random.  In speech, typically all preliminary rounds are preset, even if they aren’t all published at once.</a:t>
            </a:r>
            <a:endParaRPr sz="1600"/>
          </a:p>
          <a:p>
            <a:pPr indent="0" lvl="0" marL="0" rtl="0" algn="l">
              <a:spcBef>
                <a:spcPts val="1200"/>
              </a:spcBef>
              <a:spcAft>
                <a:spcPts val="0"/>
              </a:spcAft>
              <a:buNone/>
            </a:pPr>
            <a:r>
              <a:rPr b="1" lang="en" sz="1600"/>
              <a:t>Power-Matching – </a:t>
            </a:r>
            <a:r>
              <a:rPr lang="en" sz="1600"/>
              <a:t>In many debate competitions, later rounds are matched to put teams against each other who are doing similarly well in the tournament.  There are several approaches to how this achieved.</a:t>
            </a:r>
            <a:endParaRPr sz="1600"/>
          </a:p>
          <a:p>
            <a:pPr indent="0" lvl="0" marL="0" rtl="0" algn="l">
              <a:spcBef>
                <a:spcPts val="1200"/>
              </a:spcBef>
              <a:spcAft>
                <a:spcPts val="0"/>
              </a:spcAft>
              <a:buNone/>
            </a:pPr>
            <a:r>
              <a:rPr b="1" lang="en" sz="1600"/>
              <a:t>“Breaking” – </a:t>
            </a:r>
            <a:r>
              <a:rPr lang="en" sz="1600"/>
              <a:t>This term describes those competitors who advance to elimination rounds.  When a kid tells you they broke at a speech and debate tournament, that’s a good thing, not a bad thing.</a:t>
            </a:r>
            <a:endParaRPr sz="1600"/>
          </a:p>
          <a:p>
            <a:pPr indent="0" lvl="0" marL="0" rtl="0" algn="l">
              <a:spcBef>
                <a:spcPts val="1200"/>
              </a:spcBef>
              <a:spcAft>
                <a:spcPts val="1200"/>
              </a:spcAft>
              <a:buNone/>
            </a:pPr>
            <a:r>
              <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